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57" r:id="rId3"/>
    <p:sldId id="258" r:id="rId4"/>
    <p:sldId id="278" r:id="rId5"/>
    <p:sldId id="260" r:id="rId6"/>
    <p:sldId id="279" r:id="rId7"/>
    <p:sldId id="281" r:id="rId8"/>
    <p:sldId id="282" r:id="rId9"/>
    <p:sldId id="283" r:id="rId10"/>
    <p:sldId id="284" r:id="rId11"/>
    <p:sldId id="261" r:id="rId12"/>
    <p:sldId id="285" r:id="rId13"/>
    <p:sldId id="265" r:id="rId14"/>
    <p:sldId id="262" r:id="rId15"/>
    <p:sldId id="263" r:id="rId16"/>
    <p:sldId id="277" r:id="rId17"/>
    <p:sldId id="269" r:id="rId18"/>
    <p:sldId id="266" r:id="rId19"/>
    <p:sldId id="267" r:id="rId20"/>
    <p:sldId id="268" r:id="rId21"/>
    <p:sldId id="270" r:id="rId22"/>
    <p:sldId id="271" r:id="rId23"/>
    <p:sldId id="272" r:id="rId24"/>
    <p:sldId id="273" r:id="rId25"/>
    <p:sldId id="274" r:id="rId26"/>
    <p:sldId id="27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2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Linear</a:t>
            </a:r>
            <a:r>
              <a:rPr lang="en-US" baseline="0"/>
              <a:t> Trend in WPM (Compared to AIMSWeb R-CBM National Norms)</a:t>
            </a:r>
            <a:endParaRPr lang="en-US"/>
          </a:p>
        </c:rich>
      </c:tx>
      <c:layout>
        <c:manualLayout>
          <c:xMode val="edge"/>
          <c:yMode val="edge"/>
          <c:x val="0.132209057594216"/>
          <c:y val="0.015384615384615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43500222849502"/>
          <c:y val="0.155769230769231"/>
          <c:w val="0.737823750804734"/>
          <c:h val="0.760406016555623"/>
        </c:manualLayout>
      </c:layout>
      <c:scatterChart>
        <c:scatterStyle val="lineMarker"/>
        <c:varyColors val="0"/>
        <c:ser>
          <c:idx val="0"/>
          <c:order val="0"/>
          <c:tx>
            <c:strRef>
              <c:f>'AIMSWeb data'!$A$24</c:f>
              <c:strCache>
                <c:ptCount val="1"/>
                <c:pt idx="0">
                  <c:v>Average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FF0000"/>
              </a:solidFill>
              <a:ln>
                <a:noFill/>
              </a:ln>
            </c:spPr>
          </c:marker>
          <c:trendline>
            <c:name>Class Average</c:name>
            <c:spPr>
              <a:ln w="1905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41628.0</c:v>
                </c:pt>
                <c:pt idx="1">
                  <c:v>41640.0</c:v>
                </c:pt>
                <c:pt idx="2">
                  <c:v>41656.0</c:v>
                </c:pt>
                <c:pt idx="3">
                  <c:v>41673.0</c:v>
                </c:pt>
                <c:pt idx="4">
                  <c:v>41684.0</c:v>
                </c:pt>
                <c:pt idx="5">
                  <c:v>41696.0</c:v>
                </c:pt>
                <c:pt idx="6">
                  <c:v>41711.0</c:v>
                </c:pt>
                <c:pt idx="7">
                  <c:v>41726.0</c:v>
                </c:pt>
                <c:pt idx="8">
                  <c:v>41760.0</c:v>
                </c:pt>
              </c:numCache>
            </c:numRef>
          </c:xVal>
          <c:yVal>
            <c:numRef>
              <c:f>'AIMSWeb data'!$B$24:$J$24</c:f>
              <c:numCache>
                <c:formatCode>General</c:formatCode>
                <c:ptCount val="9"/>
                <c:pt idx="0" formatCode="0.0">
                  <c:v>118.0454545454545</c:v>
                </c:pt>
                <c:pt idx="2" formatCode="0.0">
                  <c:v>135.1363636363634</c:v>
                </c:pt>
                <c:pt idx="3" formatCode="0.0">
                  <c:v>128.4545454545454</c:v>
                </c:pt>
                <c:pt idx="4" formatCode="0.0">
                  <c:v>131.7272727272726</c:v>
                </c:pt>
                <c:pt idx="5" formatCode="0.0">
                  <c:v>138.0909090909092</c:v>
                </c:pt>
                <c:pt idx="6" formatCode="0.0">
                  <c:v>134.0</c:v>
                </c:pt>
                <c:pt idx="7" formatCode="0.0">
                  <c:v>139.6363636363634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'AIMSWeb data'!$A$25</c:f>
              <c:strCache>
                <c:ptCount val="1"/>
                <c:pt idx="0">
                  <c:v>10th %ile Norm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41628.0</c:v>
                </c:pt>
                <c:pt idx="1">
                  <c:v>41640.0</c:v>
                </c:pt>
                <c:pt idx="2">
                  <c:v>41656.0</c:v>
                </c:pt>
                <c:pt idx="3">
                  <c:v>41673.0</c:v>
                </c:pt>
                <c:pt idx="4">
                  <c:v>41684.0</c:v>
                </c:pt>
                <c:pt idx="5">
                  <c:v>41696.0</c:v>
                </c:pt>
                <c:pt idx="6">
                  <c:v>41711.0</c:v>
                </c:pt>
                <c:pt idx="7">
                  <c:v>41726.0</c:v>
                </c:pt>
                <c:pt idx="8">
                  <c:v>41760.0</c:v>
                </c:pt>
              </c:numCache>
            </c:numRef>
          </c:xVal>
          <c:yVal>
            <c:numRef>
              <c:f>'AIMSWeb data'!$B$25:$J$25</c:f>
              <c:numCache>
                <c:formatCode>General</c:formatCode>
                <c:ptCount val="9"/>
                <c:pt idx="1">
                  <c:v>78.0</c:v>
                </c:pt>
                <c:pt idx="7">
                  <c:v>90.0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'AIMSWeb data'!$A$26</c:f>
              <c:strCache>
                <c:ptCount val="1"/>
                <c:pt idx="0">
                  <c:v>25th %ile Norm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41628.0</c:v>
                </c:pt>
                <c:pt idx="1">
                  <c:v>41640.0</c:v>
                </c:pt>
                <c:pt idx="2">
                  <c:v>41656.0</c:v>
                </c:pt>
                <c:pt idx="3">
                  <c:v>41673.0</c:v>
                </c:pt>
                <c:pt idx="4">
                  <c:v>41684.0</c:v>
                </c:pt>
                <c:pt idx="5">
                  <c:v>41696.0</c:v>
                </c:pt>
                <c:pt idx="6">
                  <c:v>41711.0</c:v>
                </c:pt>
                <c:pt idx="7">
                  <c:v>41726.0</c:v>
                </c:pt>
                <c:pt idx="8">
                  <c:v>41760.0</c:v>
                </c:pt>
              </c:numCache>
            </c:numRef>
          </c:xVal>
          <c:yVal>
            <c:numRef>
              <c:f>'AIMSWeb data'!$B$26:$J$26</c:f>
              <c:numCache>
                <c:formatCode>General</c:formatCode>
                <c:ptCount val="9"/>
                <c:pt idx="1">
                  <c:v>101.0</c:v>
                </c:pt>
                <c:pt idx="7">
                  <c:v>112.0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'AIMSWeb data'!$A$27</c:f>
              <c:strCache>
                <c:ptCount val="1"/>
                <c:pt idx="0">
                  <c:v>50th %ile Norm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trendline>
            <c:name>Norm Group</c:name>
            <c:spPr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41628.0</c:v>
                </c:pt>
                <c:pt idx="1">
                  <c:v>41640.0</c:v>
                </c:pt>
                <c:pt idx="2">
                  <c:v>41656.0</c:v>
                </c:pt>
                <c:pt idx="3">
                  <c:v>41673.0</c:v>
                </c:pt>
                <c:pt idx="4">
                  <c:v>41684.0</c:v>
                </c:pt>
                <c:pt idx="5">
                  <c:v>41696.0</c:v>
                </c:pt>
                <c:pt idx="6">
                  <c:v>41711.0</c:v>
                </c:pt>
                <c:pt idx="7">
                  <c:v>41726.0</c:v>
                </c:pt>
                <c:pt idx="8">
                  <c:v>41760.0</c:v>
                </c:pt>
              </c:numCache>
            </c:numRef>
          </c:xVal>
          <c:yVal>
            <c:numRef>
              <c:f>'AIMSWeb data'!$B$27:$J$27</c:f>
              <c:numCache>
                <c:formatCode>General</c:formatCode>
                <c:ptCount val="9"/>
                <c:pt idx="1">
                  <c:v>125.0</c:v>
                </c:pt>
                <c:pt idx="7">
                  <c:v>139.0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'AIMSWeb data'!$A$28</c:f>
              <c:strCache>
                <c:ptCount val="1"/>
                <c:pt idx="0">
                  <c:v>75th %ile Norm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41628.0</c:v>
                </c:pt>
                <c:pt idx="1">
                  <c:v>41640.0</c:v>
                </c:pt>
                <c:pt idx="2">
                  <c:v>41656.0</c:v>
                </c:pt>
                <c:pt idx="3">
                  <c:v>41673.0</c:v>
                </c:pt>
                <c:pt idx="4">
                  <c:v>41684.0</c:v>
                </c:pt>
                <c:pt idx="5">
                  <c:v>41696.0</c:v>
                </c:pt>
                <c:pt idx="6">
                  <c:v>41711.0</c:v>
                </c:pt>
                <c:pt idx="7">
                  <c:v>41726.0</c:v>
                </c:pt>
                <c:pt idx="8">
                  <c:v>41760.0</c:v>
                </c:pt>
              </c:numCache>
            </c:numRef>
          </c:xVal>
          <c:yVal>
            <c:numRef>
              <c:f>'AIMSWeb data'!$B$28:$J$28</c:f>
              <c:numCache>
                <c:formatCode>General</c:formatCode>
                <c:ptCount val="9"/>
                <c:pt idx="1">
                  <c:v>152.0</c:v>
                </c:pt>
                <c:pt idx="7">
                  <c:v>168.0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'AIMSWeb data'!$A$29</c:f>
              <c:strCache>
                <c:ptCount val="1"/>
                <c:pt idx="0">
                  <c:v>90th %ile Norm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41628.0</c:v>
                </c:pt>
                <c:pt idx="1">
                  <c:v>41640.0</c:v>
                </c:pt>
                <c:pt idx="2">
                  <c:v>41656.0</c:v>
                </c:pt>
                <c:pt idx="3">
                  <c:v>41673.0</c:v>
                </c:pt>
                <c:pt idx="4">
                  <c:v>41684.0</c:v>
                </c:pt>
                <c:pt idx="5">
                  <c:v>41696.0</c:v>
                </c:pt>
                <c:pt idx="6">
                  <c:v>41711.0</c:v>
                </c:pt>
                <c:pt idx="7">
                  <c:v>41726.0</c:v>
                </c:pt>
                <c:pt idx="8">
                  <c:v>41760.0</c:v>
                </c:pt>
              </c:numCache>
            </c:numRef>
          </c:xVal>
          <c:yVal>
            <c:numRef>
              <c:f>'AIMSWeb data'!$B$29:$J$29</c:f>
              <c:numCache>
                <c:formatCode>General</c:formatCode>
                <c:ptCount val="9"/>
                <c:pt idx="1">
                  <c:v>178.0</c:v>
                </c:pt>
                <c:pt idx="7">
                  <c:v>196.0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071944"/>
        <c:axId val="-2104465864"/>
      </c:scatterChart>
      <c:valAx>
        <c:axId val="-210207194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crossAx val="-2104465864"/>
        <c:crosses val="autoZero"/>
        <c:crossBetween val="midCat"/>
        <c:majorUnit val="50.0"/>
        <c:minorUnit val="20.0"/>
      </c:valAx>
      <c:valAx>
        <c:axId val="-2104465864"/>
        <c:scaling>
          <c:orientation val="minMax"/>
          <c:max val="210.0"/>
          <c:min val="75.0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-2102071944"/>
        <c:crosses val="autoZero"/>
        <c:crossBetween val="midCat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Average RoI for</a:t>
            </a:r>
            <a:r>
              <a:rPr lang="en-US" baseline="0"/>
              <a:t> Special Populations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'Rate of Improvement'!$J$9:$J$12</c:f>
              <c:strCache>
                <c:ptCount val="4"/>
                <c:pt idx="0">
                  <c:v>Tier II </c:v>
                </c:pt>
                <c:pt idx="1">
                  <c:v>ESL</c:v>
                </c:pt>
                <c:pt idx="2">
                  <c:v>TEC</c:v>
                </c:pt>
                <c:pt idx="3">
                  <c:v>Class Avg.</c:v>
                </c:pt>
              </c:strCache>
            </c:strRef>
          </c:cat>
          <c:val>
            <c:numRef>
              <c:f>'Rate of Improvement'!$K$9:$K$12</c:f>
              <c:numCache>
                <c:formatCode>0.00</c:formatCode>
                <c:ptCount val="4"/>
                <c:pt idx="0">
                  <c:v>2.07</c:v>
                </c:pt>
                <c:pt idx="1">
                  <c:v>2.4</c:v>
                </c:pt>
                <c:pt idx="2">
                  <c:v>1.2</c:v>
                </c:pt>
                <c:pt idx="3">
                  <c:v>1.61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04723912"/>
        <c:axId val="-2104629720"/>
      </c:barChart>
      <c:catAx>
        <c:axId val="-2104723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dirty="0"/>
                  <a:t>Student Group (Some students may be represented in more than one group</a:t>
                </a:r>
                <a:r>
                  <a:rPr lang="en-US" dirty="0"/>
                  <a:t>). </a:t>
                </a:r>
              </a:p>
            </c:rich>
          </c:tx>
          <c:layout>
            <c:manualLayout>
              <c:xMode val="edge"/>
              <c:yMode val="edge"/>
              <c:x val="0.191989845966224"/>
              <c:y val="0.924242424242424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-2104629720"/>
        <c:crosses val="autoZero"/>
        <c:auto val="1"/>
        <c:lblAlgn val="ctr"/>
        <c:lblOffset val="100"/>
        <c:noMultiLvlLbl val="0"/>
      </c:catAx>
      <c:valAx>
        <c:axId val="-21046297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RoI (WPM/Week)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-2104723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Growth</a:t>
            </a:r>
            <a:r>
              <a:rPr lang="en-US" baseline="0"/>
              <a:t> in Reading Levels (Fountas &amp; Pinnell)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'Reading Levels'!$J$2:$J$3</c:f>
              <c:strCache>
                <c:ptCount val="2"/>
                <c:pt idx="0">
                  <c:v>Average Increase Sept-Jan</c:v>
                </c:pt>
                <c:pt idx="1">
                  <c:v>Average Increase Jan-April</c:v>
                </c:pt>
              </c:strCache>
            </c:strRef>
          </c:cat>
          <c:val>
            <c:numRef>
              <c:f>'Reading Levels'!$K$2:$K$3</c:f>
              <c:numCache>
                <c:formatCode>General</c:formatCode>
                <c:ptCount val="2"/>
                <c:pt idx="0">
                  <c:v>1.045454545454545</c:v>
                </c:pt>
                <c:pt idx="1">
                  <c:v>1.227272727272727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3322408"/>
        <c:axId val="-2123317000"/>
      </c:barChart>
      <c:catAx>
        <c:axId val="-2123322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Period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-2123317000"/>
        <c:crosses val="autoZero"/>
        <c:auto val="1"/>
        <c:lblAlgn val="ctr"/>
        <c:lblOffset val="100"/>
        <c:noMultiLvlLbl val="0"/>
      </c:catAx>
      <c:valAx>
        <c:axId val="-21233170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# of Levels Increase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33224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Student Survey Score Change</a:t>
            </a:r>
          </a:p>
        </c:rich>
      </c:tx>
      <c:layout>
        <c:manualLayout>
          <c:xMode val="edge"/>
          <c:yMode val="edge"/>
          <c:x val="0.274070175438596"/>
          <c:y val="0.0169491525423729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Surveys!$K$1</c:f>
              <c:strCache>
                <c:ptCount val="1"/>
                <c:pt idx="0">
                  <c:v>Student Change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Surveys!$H$2:$H$23</c:f>
              <c:numCache>
                <c:formatCode>General</c:formatCode>
                <c:ptCount val="22"/>
                <c:pt idx="0">
                  <c:v>12.0</c:v>
                </c:pt>
                <c:pt idx="1">
                  <c:v>13.0</c:v>
                </c:pt>
                <c:pt idx="2">
                  <c:v>21.0</c:v>
                </c:pt>
                <c:pt idx="3">
                  <c:v>15.0</c:v>
                </c:pt>
                <c:pt idx="4">
                  <c:v>17.0</c:v>
                </c:pt>
                <c:pt idx="5">
                  <c:v>20.0</c:v>
                </c:pt>
                <c:pt idx="6">
                  <c:v>14.0</c:v>
                </c:pt>
                <c:pt idx="7">
                  <c:v>16.0</c:v>
                </c:pt>
                <c:pt idx="8">
                  <c:v>12.0</c:v>
                </c:pt>
                <c:pt idx="9">
                  <c:v>14.0</c:v>
                </c:pt>
                <c:pt idx="10">
                  <c:v>17.0</c:v>
                </c:pt>
                <c:pt idx="11">
                  <c:v>18.0</c:v>
                </c:pt>
                <c:pt idx="12">
                  <c:v>21.0</c:v>
                </c:pt>
                <c:pt idx="13">
                  <c:v>20.0</c:v>
                </c:pt>
                <c:pt idx="14">
                  <c:v>14.0</c:v>
                </c:pt>
                <c:pt idx="15">
                  <c:v>14.0</c:v>
                </c:pt>
                <c:pt idx="16">
                  <c:v>16.0</c:v>
                </c:pt>
                <c:pt idx="17">
                  <c:v>15.0</c:v>
                </c:pt>
                <c:pt idx="18">
                  <c:v>24.0</c:v>
                </c:pt>
                <c:pt idx="19">
                  <c:v>22.0</c:v>
                </c:pt>
                <c:pt idx="20">
                  <c:v>18.0</c:v>
                </c:pt>
                <c:pt idx="21">
                  <c:v>19.0</c:v>
                </c:pt>
              </c:numCache>
            </c:numRef>
          </c:xVal>
          <c:yVal>
            <c:numRef>
              <c:f>Surveys!$K$2:$K$23</c:f>
              <c:numCache>
                <c:formatCode>General</c:formatCode>
                <c:ptCount val="22"/>
                <c:pt idx="0">
                  <c:v>-4.0</c:v>
                </c:pt>
                <c:pt idx="1">
                  <c:v>6.0</c:v>
                </c:pt>
                <c:pt idx="2">
                  <c:v>-1.0</c:v>
                </c:pt>
                <c:pt idx="3">
                  <c:v>-2.0</c:v>
                </c:pt>
                <c:pt idx="4">
                  <c:v>7.0</c:v>
                </c:pt>
                <c:pt idx="5">
                  <c:v>-12.0</c:v>
                </c:pt>
                <c:pt idx="6">
                  <c:v>3.0</c:v>
                </c:pt>
                <c:pt idx="7">
                  <c:v>-10.0</c:v>
                </c:pt>
                <c:pt idx="8">
                  <c:v>0.0</c:v>
                </c:pt>
                <c:pt idx="9">
                  <c:v>5.0</c:v>
                </c:pt>
                <c:pt idx="10">
                  <c:v>0.0</c:v>
                </c:pt>
                <c:pt idx="11">
                  <c:v>0.0</c:v>
                </c:pt>
                <c:pt idx="12">
                  <c:v>2.0</c:v>
                </c:pt>
                <c:pt idx="13">
                  <c:v>1.0</c:v>
                </c:pt>
                <c:pt idx="14">
                  <c:v>9.0</c:v>
                </c:pt>
                <c:pt idx="15">
                  <c:v>-1.0</c:v>
                </c:pt>
                <c:pt idx="16">
                  <c:v>10.0</c:v>
                </c:pt>
                <c:pt idx="17">
                  <c:v>2.0</c:v>
                </c:pt>
                <c:pt idx="18">
                  <c:v>-9.0</c:v>
                </c:pt>
                <c:pt idx="19">
                  <c:v>-5.0</c:v>
                </c:pt>
                <c:pt idx="20">
                  <c:v>-3.0</c:v>
                </c:pt>
                <c:pt idx="21">
                  <c:v>1.0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0722152"/>
        <c:axId val="-2123297960"/>
      </c:scatterChart>
      <c:valAx>
        <c:axId val="-21007221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Initial Student Survey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3297960"/>
        <c:crosses val="autoZero"/>
        <c:crossBetween val="midCat"/>
      </c:valAx>
      <c:valAx>
        <c:axId val="-21232979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Change in Student</a:t>
                </a:r>
                <a:r>
                  <a:rPr lang="en-US" baseline="0"/>
                  <a:t> Survey Score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07221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0.62383</cdr:x>
      <cdr:y>0.23632</cdr:y>
    </cdr:from>
    <cdr:to>
      <cdr:x>0.80043</cdr:x>
      <cdr:y>0.31389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56462" y="758582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90th %ile</a:t>
          </a:r>
        </a:p>
      </cdr:txBody>
    </cdr:sp>
  </cdr:relSizeAnchor>
  <cdr:relSizeAnchor xmlns:cdr="http://schemas.openxmlformats.org/drawingml/2006/chartDrawing">
    <cdr:from>
      <cdr:x>0.63675</cdr:x>
      <cdr:y>0.36452</cdr:y>
    </cdr:from>
    <cdr:to>
      <cdr:x>0.81335</cdr:x>
      <cdr:y>0.44209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548783" y="1170091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75th %ile</a:t>
          </a:r>
        </a:p>
      </cdr:txBody>
    </cdr:sp>
  </cdr:relSizeAnchor>
  <cdr:relSizeAnchor xmlns:cdr="http://schemas.openxmlformats.org/drawingml/2006/chartDrawing">
    <cdr:from>
      <cdr:x>0.63867</cdr:x>
      <cdr:y>0.51234</cdr:y>
    </cdr:from>
    <cdr:to>
      <cdr:x>0.81527</cdr:x>
      <cdr:y>0.58991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562475" y="1644575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50th %ile</a:t>
          </a:r>
        </a:p>
      </cdr:txBody>
    </cdr:sp>
  </cdr:relSizeAnchor>
  <cdr:relSizeAnchor xmlns:cdr="http://schemas.openxmlformats.org/drawingml/2006/chartDrawing">
    <cdr:from>
      <cdr:x>0.64379</cdr:x>
      <cdr:y>0.63686</cdr:y>
    </cdr:from>
    <cdr:to>
      <cdr:x>0.82039</cdr:x>
      <cdr:y>0.71443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599075" y="2044275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25th %ile</a:t>
          </a:r>
        </a:p>
      </cdr:txBody>
    </cdr:sp>
  </cdr:relSizeAnchor>
  <cdr:relSizeAnchor xmlns:cdr="http://schemas.openxmlformats.org/drawingml/2006/chartDrawing">
    <cdr:from>
      <cdr:x>0.64457</cdr:x>
      <cdr:y>0.76415</cdr:y>
    </cdr:from>
    <cdr:to>
      <cdr:x>0.82117</cdr:x>
      <cdr:y>0.84172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604647" y="2452849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10th %ile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0.69374</cdr:x>
      <cdr:y>0.32717</cdr:y>
    </cdr:from>
    <cdr:to>
      <cdr:x>0.91827</cdr:x>
      <cdr:y>0.41052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03501" y="898527"/>
          <a:ext cx="842630" cy="2289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r = -0.41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01D1D-F8EA-4438-8BD3-1C2A2B75E6BC}" type="datetimeFigureOut">
              <a:rPr lang="en-US" smtClean="0"/>
              <a:t>9/27/14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F869-FA03-4968-9CC2-CAF833634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81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Phonics</a:t>
            </a:r>
            <a:r>
              <a:rPr lang="en-US" baseline="0" dirty="0" smtClean="0"/>
              <a:t> – sounds and letter symbols</a:t>
            </a:r>
          </a:p>
          <a:p>
            <a:r>
              <a:rPr lang="en-US" baseline="0" dirty="0" smtClean="0"/>
              <a:t>Phonemic Awareness – connection between sounds and words </a:t>
            </a:r>
          </a:p>
          <a:p>
            <a:r>
              <a:rPr lang="en-US" baseline="0" dirty="0" smtClean="0"/>
              <a:t>Vocabulary – what the words mean</a:t>
            </a:r>
          </a:p>
          <a:p>
            <a:r>
              <a:rPr lang="en-US" baseline="0" dirty="0" smtClean="0"/>
              <a:t>Fluency – reader’s ability to read with speed, accuracy, and expression</a:t>
            </a:r>
          </a:p>
          <a:p>
            <a:r>
              <a:rPr lang="en-US" baseline="0" dirty="0" smtClean="0"/>
              <a:t>Comprehension – what did I read?</a:t>
            </a:r>
          </a:p>
          <a:p>
            <a:r>
              <a:rPr lang="en-US" baseline="0" dirty="0" smtClean="0"/>
              <a:t>*of these 5 areas, by 4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– vocab, fluency, comprehension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33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Average rate of improvement of 1.61 words per minute per week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 norms range from .58 – 1.0 words per minute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70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growth in reading levels as measured by accuracy and comprehension, By 4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grade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not expected to grow a lot…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18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with a low score on the initial survey were more likely to show a high positive increase in motivation.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01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Also,</a:t>
            </a:r>
            <a:r>
              <a:rPr lang="en-US" baseline="0" dirty="0" smtClean="0"/>
              <a:t> students who fail to generate appropriate prosodic marks do not divide sentences into meaningful phrases and have difficulty understanding the text (</a:t>
            </a:r>
            <a:r>
              <a:rPr lang="en-US" baseline="0" dirty="0" err="1" smtClean="0"/>
              <a:t>Therrien</a:t>
            </a:r>
            <a:r>
              <a:rPr lang="en-US" baseline="0" dirty="0" smtClean="0"/>
              <a:t>, 2004).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04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Repeated</a:t>
            </a:r>
            <a:r>
              <a:rPr lang="en-US" baseline="0" dirty="0" smtClean="0"/>
              <a:t> Reading is a program that consists of re-reading a short meaningful passage until a satisfactory level of fluency is reached.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5702-3159-4AAF-BEA6-A8CBA64476C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55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Children seldom</a:t>
            </a:r>
            <a:r>
              <a:rPr lang="en-US" sz="800" baseline="0" dirty="0" smtClean="0"/>
              <a:t> have an opportunity to interact as a part of a cooperative group, in classrooms students are taught competition and individualism.</a:t>
            </a: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5702-3159-4AAF-BEA6-A8CBA64476C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88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900" u="none" dirty="0" smtClean="0"/>
              <a:t>Motivation</a:t>
            </a:r>
            <a:r>
              <a:rPr lang="en-US" sz="900" u="none" baseline="0" dirty="0" smtClean="0"/>
              <a:t> is strongly influenced by experiences that students have in school.  </a:t>
            </a:r>
          </a:p>
          <a:p>
            <a:endParaRPr lang="en-US" sz="90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5702-3159-4AAF-BEA6-A8CBA64476C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715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Links reading and science together to foster the development of reading</a:t>
            </a:r>
            <a:r>
              <a:rPr lang="en-US" baseline="0" dirty="0" smtClean="0"/>
              <a:t> comprehension and motivation. </a:t>
            </a:r>
          </a:p>
          <a:p>
            <a:r>
              <a:rPr lang="en-US" baseline="0" dirty="0" smtClean="0"/>
              <a:t>During reading instruction, reading strategies were taught. </a:t>
            </a:r>
          </a:p>
          <a:p>
            <a:r>
              <a:rPr lang="en-US" baseline="0" dirty="0" smtClean="0"/>
              <a:t>***After the 2004 study, the researchers found that CORI increased children’s intrinsic motivation to read.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5702-3159-4AAF-BEA6-A8CBA64476C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87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Fourth</a:t>
            </a:r>
            <a:r>
              <a:rPr lang="en-US" baseline="0" dirty="0" smtClean="0"/>
              <a:t> Grade Regular Ed. Classroom, 2</a:t>
            </a:r>
            <a:r>
              <a:rPr lang="en-US" baseline="30000" dirty="0" smtClean="0"/>
              <a:t>nd</a:t>
            </a:r>
            <a:r>
              <a:rPr lang="en-US" baseline="0" dirty="0" smtClean="0"/>
              <a:t> year looping, 9 – Tier 2 Reading, 6 Gifted/Talented, 3 ESL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03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Elementary – k-4 building, second largest in</a:t>
            </a:r>
            <a:r>
              <a:rPr lang="en-US" baseline="0" dirty="0" smtClean="0"/>
              <a:t> district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 Title One school, has a population of 443 students with 71% free and reduced lunch.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04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 average showed from beginning to end to follow the same trend as the national growth percentiles.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2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55CFB72-F761-4694-813E-62C4B125E357}" type="datetimeFigureOut">
              <a:rPr lang="en-US" smtClean="0"/>
              <a:t>9/27/14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readingrockets.org/article/27091/?theme=print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7406640" cy="3124200"/>
          </a:xfrm>
        </p:spPr>
        <p:txBody>
          <a:bodyPr>
            <a:noAutofit/>
          </a:bodyPr>
          <a:lstStyle/>
          <a:p>
            <a:pPr algn="r"/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Group Tutoring and the Effects on Reading Fluency and Motivation to Read</a:t>
            </a:r>
            <a:endParaRPr lang="en-US" sz="4400" dirty="0">
              <a:solidFill>
                <a:schemeClr val="bg2">
                  <a:lumMod val="25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Using Related Science Activities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7400" y="6019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Amy Kraft Ahern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81200"/>
            <a:ext cx="8305800" cy="3276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Concept-Oriented Reading Instruction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Science concepts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Hands on activities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Choice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Collaboration</a:t>
            </a:r>
            <a:endParaRPr lang="en-US" sz="32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304802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CORI</a:t>
            </a:r>
            <a:endParaRPr lang="en-US" sz="4400" dirty="0">
              <a:solidFill>
                <a:schemeClr val="tx1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0" y="64008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Wigfield</a:t>
            </a:r>
            <a:r>
              <a:rPr lang="en-US" dirty="0" smtClean="0"/>
              <a:t>, et al, 2004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841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Research Questions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How will peer mediated group tutoring affect reading fluency?</a:t>
            </a:r>
          </a:p>
          <a:p>
            <a:pPr lvl="0"/>
            <a:endParaRPr lang="en-US" dirty="0" smtClean="0">
              <a:latin typeface="Microsoft Sans Serif" pitchFamily="34" charset="0"/>
              <a:cs typeface="Microsoft Sans Serif" pitchFamily="34" charset="0"/>
            </a:endParaRPr>
          </a:p>
          <a:p>
            <a:pPr lvl="0"/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How will repeated reading of nonfiction science passages affect reading fluency?</a:t>
            </a:r>
          </a:p>
          <a:p>
            <a:pPr lvl="0"/>
            <a:endParaRPr lang="en-US" dirty="0" smtClean="0">
              <a:latin typeface="Microsoft Sans Serif" pitchFamily="34" charset="0"/>
              <a:cs typeface="Microsoft Sans Serif" pitchFamily="34" charset="0"/>
            </a:endParaRPr>
          </a:p>
          <a:p>
            <a:pPr lvl="0"/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How will related hands on science activities affect reading motivation?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91440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22 fourth grade students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Six students labeled gifted and talented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One student with a speech language IEP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One student receiving ESL services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Eight receiving Tier 2 Reading Interventions</a:t>
            </a:r>
          </a:p>
          <a:p>
            <a:pPr lvl="1"/>
            <a:endParaRPr lang="en-US" sz="3200" dirty="0" smtClean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School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K-4 elementary school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School of 450 students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Participants</a:t>
            </a:r>
            <a:endParaRPr lang="en-US" sz="4400" dirty="0">
              <a:solidFill>
                <a:schemeClr val="tx1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7498080" cy="1112838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School </a:t>
            </a:r>
            <a:endParaRPr lang="en-US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060663"/>
              </p:ext>
            </p:extLst>
          </p:nvPr>
        </p:nvGraphicFramePr>
        <p:xfrm>
          <a:off x="1295400" y="2133600"/>
          <a:ext cx="7086599" cy="3190240"/>
        </p:xfrm>
        <a:graphic>
          <a:graphicData uri="http://schemas.openxmlformats.org/drawingml/2006/table">
            <a:tbl>
              <a:tblPr/>
              <a:tblGrid>
                <a:gridCol w="1253206"/>
                <a:gridCol w="1262579"/>
                <a:gridCol w="1293586"/>
                <a:gridCol w="1114762"/>
                <a:gridCol w="1170284"/>
                <a:gridCol w="992182"/>
              </a:tblGrid>
              <a:tr h="406400">
                <a:tc gridSpan="6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Elementary 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School Population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Gender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Asian/Pacific Islander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Black/African American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Hispanic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Caucasian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Multiracial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Male – 54%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62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103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Female – 46%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92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16%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28%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44%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10%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Plan</a:t>
            </a:r>
            <a:endParaRPr lang="en-US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5346192" cy="5029200"/>
          </a:xfrm>
        </p:spPr>
        <p:txBody>
          <a:bodyPr/>
          <a:lstStyle/>
          <a:p>
            <a:r>
              <a:rPr lang="en-US" dirty="0" smtClean="0"/>
              <a:t>Eight weeks</a:t>
            </a:r>
          </a:p>
          <a:p>
            <a:r>
              <a:rPr lang="en-US" dirty="0" smtClean="0"/>
              <a:t>7 groups with three to four students of various abilities</a:t>
            </a:r>
          </a:p>
          <a:p>
            <a:r>
              <a:rPr lang="en-US" dirty="0" smtClean="0"/>
              <a:t>Monday through Wednesday - Repeated Reading </a:t>
            </a:r>
          </a:p>
          <a:p>
            <a:r>
              <a:rPr lang="en-US" dirty="0" smtClean="0"/>
              <a:t>Science passages with activities</a:t>
            </a:r>
          </a:p>
          <a:p>
            <a:endParaRPr lang="en-US" dirty="0"/>
          </a:p>
        </p:txBody>
      </p:sp>
      <p:pic>
        <p:nvPicPr>
          <p:cNvPr id="2050" name="Picture 2" descr="C:\Users\aahern\Dropbox\Camera Uploads\2014-02-03 11.16.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148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ahern\Dropbox\Camera Uploads\2014-02-03 11.16.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122" y="762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3048000"/>
            <a:ext cx="5974080" cy="838200"/>
          </a:xfrm>
        </p:spPr>
        <p:txBody>
          <a:bodyPr/>
          <a:lstStyle/>
          <a:p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Thursday - activity day</a:t>
            </a:r>
          </a:p>
        </p:txBody>
      </p:sp>
      <p:pic>
        <p:nvPicPr>
          <p:cNvPr id="1027" name="Picture 3" descr="C:\Users\aahern\Dropbox\Camera Uploads\2014-01-31 14.02.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7734"/>
            <a:ext cx="34544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ahern\Dropbox\Camera Uploads\2014-02-06 09.21.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1000"/>
            <a:ext cx="3429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ahern\Dropbox\Camera Uploads\2014-02-20 14.14.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862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ahern\Dropbox\Camera Uploads\2014-03-07 13.10.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86200"/>
            <a:ext cx="3429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04800"/>
            <a:ext cx="7498080" cy="1447800"/>
          </a:xfrm>
        </p:spPr>
        <p:txBody>
          <a:bodyPr/>
          <a:lstStyle/>
          <a:p>
            <a:r>
              <a:rPr lang="en-US" dirty="0">
                <a:latin typeface="Microsoft Sans Serif" pitchFamily="34" charset="0"/>
                <a:cs typeface="Microsoft Sans Serif" pitchFamily="34" charset="0"/>
              </a:rPr>
              <a:t>Friday - </a:t>
            </a:r>
            <a:r>
              <a:rPr lang="en-US" dirty="0" err="1">
                <a:latin typeface="Microsoft Sans Serif" pitchFamily="34" charset="0"/>
                <a:cs typeface="Microsoft Sans Serif" pitchFamily="34" charset="0"/>
              </a:rPr>
              <a:t>AimsWeb</a:t>
            </a:r>
            <a:r>
              <a:rPr lang="en-US" dirty="0">
                <a:latin typeface="Microsoft Sans Serif" pitchFamily="34" charset="0"/>
                <a:cs typeface="Microsoft Sans Serif" pitchFamily="34" charset="0"/>
              </a:rPr>
              <a:t> Fluency check and vote for following week’s topic</a:t>
            </a:r>
          </a:p>
          <a:p>
            <a:endParaRPr lang="en-US" dirty="0"/>
          </a:p>
        </p:txBody>
      </p:sp>
      <p:pic>
        <p:nvPicPr>
          <p:cNvPr id="4" name="Picture 2" descr="C:\Users\aahern\Dropbox\Camera Uploads\2014-04-23 14.51.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05000"/>
            <a:ext cx="5689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531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066800" y="1143000"/>
          <a:ext cx="8077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Results…</a:t>
            </a:r>
            <a:endParaRPr lang="en-US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629141108"/>
              </p:ext>
            </p:extLst>
          </p:nvPr>
        </p:nvGraphicFramePr>
        <p:xfrm>
          <a:off x="1066800" y="838200"/>
          <a:ext cx="75438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143000" y="914400"/>
          <a:ext cx="7696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1143000"/>
            <a:ext cx="3257104" cy="1981200"/>
          </a:xfrm>
        </p:spPr>
        <p:txBody>
          <a:bodyPr/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Frustration…</a:t>
            </a:r>
            <a:endParaRPr lang="en-US" sz="3600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71014046"/>
              </p:ext>
            </p:extLst>
          </p:nvPr>
        </p:nvGraphicFramePr>
        <p:xfrm>
          <a:off x="1295400" y="914400"/>
          <a:ext cx="7239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Happy Reader!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58847"/>
            <a:ext cx="77724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References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Abadiano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H. R. &amp; Turner, J.  (2005).  Reading fluency: The road to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developing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efficient and effective readers.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Review of Research in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the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Classroom, 41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50-56.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AIMSweb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National Norms Table. (2014). [Table Reading – Curriculum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Based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Measurement].  Retrieved from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http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://aimsweb.pearson.com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Begeny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J. C.  (2011).  Effects of the helping early literacy with practice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strategies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(HELPS) reading fluency program with implemented at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different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frequencies.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School Psychology Review 40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149-157.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Dion, E., Fuchs, D., &amp; Fuchs, L.S.  (2005).  Differential effects of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peer-	assisted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learning strategies on students’ social preference and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friendship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making.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Behavioral Disorders, 30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(4), 421-429.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Dufrene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B. A.,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Reisener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C. D.,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Olmi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D. J.,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Zoder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-Martell, K., McNutt, M.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., &amp; Horn, D. R. (2010).   Peer tutoring for reading fluency as a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feasible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and effective alternative in response to intervention. 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Behavioral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Education, 19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(3), 239-256.</a:t>
            </a:r>
          </a:p>
        </p:txBody>
      </p:sp>
    </p:spTree>
    <p:extLst>
      <p:ext uri="{BB962C8B-B14F-4D97-AF65-F5344CB8AC3E}">
        <p14:creationId xmlns:p14="http://schemas.microsoft.com/office/powerpoint/2010/main" val="2196462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35846"/>
            <a:ext cx="81534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Fountas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I. C.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Pinnell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G. S. (2008). 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Fountas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Pinnell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benchmark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assessment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system 2:  Assessment guide.  Portsmouth, NH: 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en-US" dirty="0" err="1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Heineman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Green, S. K., Alderman, G.,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Leighty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A.  (2004).  Peer tutoring, individualized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intervention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and progress monitoring with at-risk second grade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readers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Preventing School Failure, 49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11-17.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Gorsuch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G. &amp; Taguchi, E.  (2010).  Developing reading fluency and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comprehension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using repeated reading: Evidence from longitudinal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student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reports.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Language Teaching Research, 14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27-59.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Hasbrouck, J.  (2006).  Understanding and assessing fluency.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Reading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Rockets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 Retrieved from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en-US" u="sng" dirty="0" smtClean="0">
                <a:latin typeface="Microsoft Sans Serif" panose="020B0604020202020204" pitchFamily="34" charset="0"/>
                <a:cs typeface="Microsoft Sans Serif" panose="020B0604020202020204" pitchFamily="34" charset="0"/>
                <a:hlinkClick r:id="rId2"/>
              </a:rPr>
              <a:t>http</a:t>
            </a:r>
            <a:r>
              <a:rPr lang="en-US" u="sng" dirty="0">
                <a:latin typeface="Microsoft Sans Serif" panose="020B0604020202020204" pitchFamily="34" charset="0"/>
                <a:cs typeface="Microsoft Sans Serif" panose="020B0604020202020204" pitchFamily="34" charset="0"/>
                <a:hlinkClick r:id="rId2"/>
              </a:rPr>
              <a:t>://www.readingrockets.org/article/27091/?theme=print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Hasbrouck, J. &amp; Tindal, G. A.  (2006).  Oral reading fluency norms: A valuable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assessment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tool for reading teachers.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Reading Teacher, 59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(7),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636-644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7962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474345"/>
            <a:ext cx="8153400" cy="5441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Hashimoto, K., Utley, C. A., Greenwood, C. R.,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Pitchlyn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C. L.  (2007).  The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effects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modified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classwide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peer tutoring procedures on the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generalization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spelling skills of urban third-grade elementary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students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Learning Disabilities:  A Contemporary Journal, 5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(2), 1-29.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Madrid, L. D.,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Canas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M., &amp; Ortega-Medina, M.  (2007).  Effects of team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competition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versus team cooperation in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classwide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peer tutoring.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Journal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Educational Research, 100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(3) 155-160.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Menesses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K. F. &amp; Gresham, F. M.  (2009).  Relative efficacy of reciprocal and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nonreciprocal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peer tutoring for students at-risk for academic failure. 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School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Psychology Quarterly, 24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(4), 266-275.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Oddo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M., Barnett, D. W., Hawkins, R. O.,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Musti-Rao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S.  (2010).  Reciprocal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peer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tutoring and repeated reading increasing practicality using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student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groups.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Psychology in Schools, 47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(8), 842-858.</a:t>
            </a:r>
          </a:p>
        </p:txBody>
      </p:sp>
    </p:spTree>
    <p:extLst>
      <p:ext uri="{BB962C8B-B14F-4D97-AF65-F5344CB8AC3E}">
        <p14:creationId xmlns:p14="http://schemas.microsoft.com/office/powerpoint/2010/main" val="1681761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1315" y="228600"/>
            <a:ext cx="8153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Olson, P. C.  (2011).  Weaker readers as experts: Preferential instruction and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the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fluency improvement of lower performing student tutors.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Reading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Improvement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48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(4), 157-167.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Pearson.  (2012).  </a:t>
            </a:r>
            <a:r>
              <a:rPr lang="en-US" i="1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AIMSweb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rate of improvement growth norms guide.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Bloomington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MN. 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Ritchey, K. D., Silverman, R. D.,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Speece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D. L.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Schatschneider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C.  (2012). 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Effects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a tier 2 supplemental reading intervention for at-risk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fourth-	grade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students.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Exceptional Children, 78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(3), 318-334.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Strickland, W. D., Boon, R. T., &amp; Spencer, V. G. (2013) The effects of repeated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reading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on the fluency and comprehension skills of elementary-age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students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 learning disabilities (LD), 2001-2011: A review of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research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and practice.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Learning Disabilities:  A Contemporary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Journal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11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1-33.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Therrien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W. J.  (2004).  Fluency and comprehension gains as a result of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repeated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reading: A meta-analysis.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Remedial and Special Education,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25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(4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), 252-261.</a:t>
            </a:r>
          </a:p>
        </p:txBody>
      </p:sp>
    </p:spTree>
    <p:extLst>
      <p:ext uri="{BB962C8B-B14F-4D97-AF65-F5344CB8AC3E}">
        <p14:creationId xmlns:p14="http://schemas.microsoft.com/office/powerpoint/2010/main" val="7864161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0"/>
            <a:ext cx="8153400" cy="6693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Therrien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W. J.,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Gormley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S., &amp;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Kubina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R. M.  (2006).  Boosting fluency and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comprehension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 improve reading achievement.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Teaching Exceptional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Children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38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(3), 22-26.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Therrien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W. J.,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Wickstrom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K., &amp; Jones, K.  (2006).  Effect of a combined repeated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reading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and question generation intervention on reading achievement.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Learn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Disabilities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Research &amp; Practices, 21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(2), 89-97.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Samuels, S. J.  (1997).  The method of repeated reading.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Reading Teacher, 50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(5),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376-381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Vadasy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P. F. &amp; Sanders, E. A.  (2008)  Repeated reading intervention:  Outcomes and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interactions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 reader’s skills and classroom instruction.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Journal of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Educational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Psychology, 100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(2), 272-290.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Wigfield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A., Guthrie, J. T.,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Perencevich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K. C.,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Taboada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Klauda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S. L., McRae, A., &amp;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Barbosa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P.  (2008).  Role of reading engagement in mediating effects of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reading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comprehension instruction on reading outcomes.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Psychology in the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Schools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45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(5), 432-445.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Wigfield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A., Guthrie, J. T.,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Tonks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S., &amp;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Perencevich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K.  (2004).  Children’s motivation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of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reading: Domain specificity and instructional influences.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Journal of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Educational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Research, 97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(6), 299-309.</a:t>
            </a:r>
          </a:p>
        </p:txBody>
      </p:sp>
    </p:spTree>
    <p:extLst>
      <p:ext uri="{BB962C8B-B14F-4D97-AF65-F5344CB8AC3E}">
        <p14:creationId xmlns:p14="http://schemas.microsoft.com/office/powerpoint/2010/main" val="223815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1066800"/>
            <a:ext cx="3505200" cy="1981200"/>
          </a:xfrm>
        </p:spPr>
        <p:txBody>
          <a:bodyPr/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No Motivation…</a:t>
            </a:r>
            <a:endParaRPr lang="en-US" sz="3600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Improving Reading Comprehension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Phonics</a:t>
            </a:r>
          </a:p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Phonemic Awareness</a:t>
            </a:r>
          </a:p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Vocabulary</a:t>
            </a:r>
          </a:p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Fluency</a:t>
            </a:r>
          </a:p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Reading Comprehension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66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Problem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8077200" cy="41910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44% of fourth graders lack in reading fluency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Reading motivation is low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Expository text</a:t>
            </a:r>
            <a:endParaRPr lang="en-US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59436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Adaniano</a:t>
            </a:r>
            <a:r>
              <a:rPr lang="en-US" dirty="0" smtClean="0"/>
              <a:t> &amp; Turner, 2005</a:t>
            </a:r>
          </a:p>
          <a:p>
            <a:pPr algn="r"/>
            <a:r>
              <a:rPr lang="en-US" dirty="0" smtClean="0"/>
              <a:t>Ritchey, Silverman, </a:t>
            </a:r>
            <a:r>
              <a:rPr lang="en-US" dirty="0" err="1" smtClean="0"/>
              <a:t>Montanaro</a:t>
            </a:r>
            <a:r>
              <a:rPr lang="en-US" dirty="0" smtClean="0"/>
              <a:t>, </a:t>
            </a:r>
            <a:r>
              <a:rPr lang="en-US" dirty="0" err="1" smtClean="0"/>
              <a:t>Speece</a:t>
            </a:r>
            <a:r>
              <a:rPr lang="en-US" dirty="0" smtClean="0"/>
              <a:t>, &amp; </a:t>
            </a:r>
            <a:r>
              <a:rPr lang="en-US" dirty="0" err="1" smtClean="0"/>
              <a:t>Schatschneider</a:t>
            </a:r>
            <a:r>
              <a:rPr lang="en-US" dirty="0" smtClean="0"/>
              <a:t>, 2012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Fluency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434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Why is it important?</a:t>
            </a:r>
          </a:p>
          <a:p>
            <a:pPr lvl="1">
              <a:lnSpc>
                <a:spcPct val="110000"/>
              </a:lnSpc>
            </a:pPr>
            <a:r>
              <a:rPr lang="en-US" sz="32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“Oral reading fluency is one of the strongest predictors of students’ overall reading ability.”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67200" y="585946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en-US" dirty="0"/>
              <a:t>Bengeny, 2011</a:t>
            </a:r>
          </a:p>
          <a:p>
            <a:pPr algn="r">
              <a:buNone/>
            </a:pPr>
            <a:r>
              <a:rPr lang="en-US" dirty="0" err="1"/>
              <a:t>Therrien</a:t>
            </a:r>
            <a:r>
              <a:rPr lang="en-US" dirty="0"/>
              <a:t>, 2004</a:t>
            </a:r>
          </a:p>
        </p:txBody>
      </p:sp>
    </p:spTree>
    <p:extLst>
      <p:ext uri="{BB962C8B-B14F-4D97-AF65-F5344CB8AC3E}">
        <p14:creationId xmlns:p14="http://schemas.microsoft.com/office/powerpoint/2010/main" val="362565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905000"/>
            <a:ext cx="7239000" cy="3657600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US" sz="3800" dirty="0" smtClean="0"/>
              <a:t> </a:t>
            </a:r>
            <a:r>
              <a:rPr lang="en-US" sz="38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Repeated Reading</a:t>
            </a:r>
          </a:p>
          <a:p>
            <a:pPr lvl="1">
              <a:lnSpc>
                <a:spcPct val="200000"/>
              </a:lnSpc>
            </a:pPr>
            <a:r>
              <a:rPr lang="en-US" sz="38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1979 study by S. Jay Samuel</a:t>
            </a:r>
          </a:p>
          <a:p>
            <a:pPr lvl="1">
              <a:lnSpc>
                <a:spcPct val="200000"/>
              </a:lnSpc>
            </a:pPr>
            <a:r>
              <a:rPr lang="en-US" sz="38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Replicated in over 200 studies</a:t>
            </a:r>
          </a:p>
          <a:p>
            <a:pPr lvl="1">
              <a:buNone/>
            </a:pPr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609600"/>
            <a:ext cx="8229600" cy="1129393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How to Increase Fluency?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702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447800"/>
            <a:ext cx="8229600" cy="4157471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Children need to interact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Improve self-esteem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Improve attitude toward school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Positive attitude toward subject matter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80307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Group Peer Tutoring</a:t>
            </a:r>
            <a:endParaRPr lang="en-US" sz="4400" dirty="0">
              <a:solidFill>
                <a:schemeClr val="tx1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59436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Madrid, </a:t>
            </a:r>
            <a:r>
              <a:rPr lang="en-US" dirty="0" err="1" smtClean="0"/>
              <a:t>Canas</a:t>
            </a:r>
            <a:r>
              <a:rPr lang="en-US" dirty="0" smtClean="0"/>
              <a:t>, &amp; Ortega-Medina, 2007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146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905000"/>
            <a:ext cx="8305800" cy="194767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“Reading is an effortful activity that often involves choice, motivation is crucial to reading engagement”</a:t>
            </a:r>
          </a:p>
          <a:p>
            <a:endParaRPr lang="en-US" sz="3200" dirty="0" smtClean="0"/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249500"/>
            <a:ext cx="7498080" cy="1350699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Motivation</a:t>
            </a:r>
            <a:endParaRPr lang="en-US" sz="4400" dirty="0">
              <a:solidFill>
                <a:schemeClr val="tx1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6248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Wigfield</a:t>
            </a:r>
            <a:r>
              <a:rPr lang="en-US" dirty="0" smtClean="0"/>
              <a:t>, Guthrie, </a:t>
            </a:r>
            <a:r>
              <a:rPr lang="en-US" dirty="0" err="1" smtClean="0"/>
              <a:t>Tonks</a:t>
            </a:r>
            <a:r>
              <a:rPr lang="en-US" dirty="0" smtClean="0"/>
              <a:t>, &amp; </a:t>
            </a:r>
            <a:r>
              <a:rPr lang="en-US" dirty="0" err="1" smtClean="0"/>
              <a:t>Perencevich</a:t>
            </a:r>
            <a:r>
              <a:rPr lang="en-US" dirty="0" smtClean="0"/>
              <a:t>, 2004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617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99</TotalTime>
  <Words>901</Words>
  <Application>Microsoft Macintosh PowerPoint</Application>
  <PresentationFormat>On-screen Show (4:3)</PresentationFormat>
  <Paragraphs>167</Paragraphs>
  <Slides>26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Solstice</vt:lpstr>
      <vt:lpstr>Group Tutoring and the Effects on Reading Fluency and Motivation to Read</vt:lpstr>
      <vt:lpstr>Frustration…</vt:lpstr>
      <vt:lpstr>No Motivation…</vt:lpstr>
      <vt:lpstr>Improving Reading Comprehension</vt:lpstr>
      <vt:lpstr>Problem</vt:lpstr>
      <vt:lpstr>Fluency</vt:lpstr>
      <vt:lpstr>How to Increase Fluency?</vt:lpstr>
      <vt:lpstr>Group Peer Tutoring</vt:lpstr>
      <vt:lpstr>Motivation</vt:lpstr>
      <vt:lpstr>CORI</vt:lpstr>
      <vt:lpstr>Research Questions</vt:lpstr>
      <vt:lpstr>Participants</vt:lpstr>
      <vt:lpstr>School </vt:lpstr>
      <vt:lpstr>Plan</vt:lpstr>
      <vt:lpstr>PowerPoint Presentation</vt:lpstr>
      <vt:lpstr>PowerPoint Presentation</vt:lpstr>
      <vt:lpstr>Results…</vt:lpstr>
      <vt:lpstr>PowerPoint Presentation</vt:lpstr>
      <vt:lpstr>PowerPoint Presentation</vt:lpstr>
      <vt:lpstr>PowerPoint Presentation</vt:lpstr>
      <vt:lpstr>Happy Reader!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Tutoring and the Effects on Reading Fluency and Motivation to Read</dc:title>
  <dc:creator>owner</dc:creator>
  <cp:lastModifiedBy>Laura Kieran</cp:lastModifiedBy>
  <cp:revision>12</cp:revision>
  <dcterms:created xsi:type="dcterms:W3CDTF">2014-04-24T02:06:30Z</dcterms:created>
  <dcterms:modified xsi:type="dcterms:W3CDTF">2014-09-27T16:22:20Z</dcterms:modified>
</cp:coreProperties>
</file>